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66" r:id="rId6"/>
    <p:sldId id="259" r:id="rId7"/>
    <p:sldId id="265" r:id="rId8"/>
    <p:sldId id="260" r:id="rId9"/>
    <p:sldId id="261" r:id="rId10"/>
    <p:sldId id="263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7879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1464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1627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3864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3490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1563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989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3350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1297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673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6950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7211D-E4DC-4B8C-9C8F-07E5A23437AF}" type="datetimeFigureOut">
              <a:rPr lang="en-GB" smtClean="0"/>
              <a:pPr/>
              <a:t>01/12/2020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1F13-33DE-4FBC-866F-65B7C031F1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1816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microsoft.com/office/2007/relationships/media" Target="../media/media1.mp3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684" y="304715"/>
            <a:ext cx="8196649" cy="2727420"/>
          </a:xfrm>
        </p:spPr>
        <p:txBody>
          <a:bodyPr>
            <a:normAutofit/>
          </a:bodyPr>
          <a:lstStyle/>
          <a:p>
            <a:r>
              <a:rPr lang="pl-PL" i="1" dirty="0" smtClean="0">
                <a:latin typeface="Arial Rounded MT Bold" panose="020F0704030504030204" pitchFamily="34" charset="0"/>
              </a:rPr>
              <a:t>JÓZEF </a:t>
            </a:r>
            <a:br>
              <a:rPr lang="pl-PL" i="1" dirty="0" smtClean="0">
                <a:latin typeface="Arial Rounded MT Bold" panose="020F0704030504030204" pitchFamily="34" charset="0"/>
              </a:rPr>
            </a:br>
            <a:r>
              <a:rPr lang="pl-PL" i="1" dirty="0" smtClean="0">
                <a:latin typeface="Arial Rounded MT Bold" panose="020F0704030504030204" pitchFamily="34" charset="0"/>
              </a:rPr>
              <a:t>SKRZEK </a:t>
            </a:r>
            <a:br>
              <a:rPr lang="pl-PL" i="1" dirty="0" smtClean="0">
                <a:latin typeface="Arial Rounded MT Bold" panose="020F0704030504030204" pitchFamily="34" charset="0"/>
              </a:rPr>
            </a:br>
            <a:r>
              <a:rPr lang="en-GB" b="1" i="1" dirty="0"/>
              <a:t>(1911 - 1941)</a:t>
            </a:r>
            <a:endParaRPr lang="en-GB" i="1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0707" y="304715"/>
            <a:ext cx="4356100" cy="6032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Szkoła Podstawowa Nr 13 Siemianowice Śląskie ul. Barlickiego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684" y="181234"/>
            <a:ext cx="2185375" cy="16475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3847" y="3155616"/>
            <a:ext cx="4590069" cy="3494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782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701" y="248194"/>
            <a:ext cx="7026441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 Black" panose="020B0A04020102020204" pitchFamily="34" charset="0"/>
              </a:rPr>
              <a:t>W Siemianowicach Śląskich-Bytkowie znajduje się pomnik </a:t>
            </a:r>
            <a:r>
              <a:rPr lang="pl-PL" sz="2800" dirty="0">
                <a:latin typeface="Arial Black" panose="020B0A04020102020204" pitchFamily="34" charset="0"/>
              </a:rPr>
              <a:t>upamiętniający śmierć Józefa Skrzeka i Pawła Wójcika na placu Skrzeka i Wójcika </a:t>
            </a:r>
            <a:r>
              <a:rPr lang="pl-PL" sz="2800" dirty="0" smtClean="0">
                <a:latin typeface="Arial Black" panose="020B0A04020102020204" pitchFamily="34" charset="0"/>
              </a:rPr>
              <a:t>pod </a:t>
            </a:r>
            <a:r>
              <a:rPr lang="pl-PL" sz="2800" dirty="0">
                <a:latin typeface="Arial Black" panose="020B0A04020102020204" pitchFamily="34" charset="0"/>
              </a:rPr>
              <a:t>topolą, na której zostali </a:t>
            </a:r>
            <a:r>
              <a:rPr lang="pl-PL" sz="2800" dirty="0" smtClean="0">
                <a:latin typeface="Arial Black" panose="020B0A04020102020204" pitchFamily="34" charset="0"/>
              </a:rPr>
              <a:t>powieszeni. 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7290" y="327259"/>
            <a:ext cx="4239806" cy="5654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2349" y="3153209"/>
            <a:ext cx="2428657" cy="364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11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897" y="635268"/>
            <a:ext cx="979851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Arial Black" panose="020B0A04020102020204" pitchFamily="34" charset="0"/>
              </a:rPr>
              <a:t>Od roku 1961 </a:t>
            </a:r>
            <a:r>
              <a:rPr lang="pl-PL" sz="2800" dirty="0" smtClean="0">
                <a:latin typeface="Arial Black" panose="020B0A04020102020204" pitchFamily="34" charset="0"/>
              </a:rPr>
              <a:t>Józef Skrzek jest </a:t>
            </a:r>
            <a:r>
              <a:rPr lang="pl-PL" sz="2800" dirty="0">
                <a:latin typeface="Arial Black" panose="020B0A04020102020204" pitchFamily="34" charset="0"/>
              </a:rPr>
              <a:t>patronem Szkoły Podstawowej nr 13 w Siemianowicach Śląskich – </a:t>
            </a:r>
            <a:r>
              <a:rPr lang="pl-PL" sz="2800" dirty="0" smtClean="0">
                <a:solidFill>
                  <a:srgbClr val="202122"/>
                </a:solidFill>
                <a:latin typeface="Arial Black" panose="020B0A04020102020204" pitchFamily="34" charset="0"/>
              </a:rPr>
              <a:t>Michałkowicach. 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Szkoła Podstawowa nr 13, Siemianowice Śląsk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4611" y="2422359"/>
            <a:ext cx="4762500" cy="31813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9611" y="2612356"/>
            <a:ext cx="21621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72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897" y="635268"/>
            <a:ext cx="979851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 Black" panose="020B0A04020102020204" pitchFamily="34" charset="0"/>
              </a:rPr>
              <a:t>Co roku, 3 grudnia, obchodzimy uroczyście Dzień Patrona, na który zapraszamy zawsze Józefa Skrzeka. Harcmistrz był wujkiem muzyka. 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779" y="2746664"/>
            <a:ext cx="48768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7327" y="2355273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9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8418" y="170942"/>
            <a:ext cx="9798518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600" dirty="0" smtClean="0">
                <a:latin typeface="Arial Black" panose="020B0A04020102020204" pitchFamily="34" charset="0"/>
              </a:rPr>
              <a:t>Józef Skrzek, urodzony 2 lipca 1948 roku, to wybitny basista</a:t>
            </a:r>
            <a:r>
              <a:rPr lang="pl-PL" sz="2600" dirty="0">
                <a:latin typeface="Arial Black" panose="020B0A04020102020204" pitchFamily="34" charset="0"/>
              </a:rPr>
              <a:t>, multiinstrumentalista, kompozytor, jeden </a:t>
            </a:r>
            <a:r>
              <a:rPr lang="pl-PL" sz="2600" dirty="0" smtClean="0">
                <a:latin typeface="Arial Black" panose="020B0A04020102020204" pitchFamily="34" charset="0"/>
              </a:rPr>
              <a:t/>
            </a:r>
            <a:br>
              <a:rPr lang="pl-PL" sz="2600" dirty="0" smtClean="0">
                <a:latin typeface="Arial Black" panose="020B0A04020102020204" pitchFamily="34" charset="0"/>
              </a:rPr>
            </a:br>
            <a:r>
              <a:rPr lang="pl-PL" sz="2600" dirty="0" smtClean="0">
                <a:latin typeface="Arial Black" panose="020B0A04020102020204" pitchFamily="34" charset="0"/>
              </a:rPr>
              <a:t>z </a:t>
            </a:r>
            <a:r>
              <a:rPr lang="pl-PL" sz="2600" dirty="0">
                <a:latin typeface="Arial Black" panose="020B0A04020102020204" pitchFamily="34" charset="0"/>
              </a:rPr>
              <a:t>czołowych przedstawicieli polskiego rocka progresywnego i elektronicznego, w ostatnich latach głównie komponujący muzykę sakralną</a:t>
            </a:r>
            <a:r>
              <a:rPr lang="pl-PL" sz="2800" dirty="0"/>
              <a:t>.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079" y="2967206"/>
            <a:ext cx="4595751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 Black" panose="020B0A04020102020204" pitchFamily="34" charset="0"/>
              </a:rPr>
              <a:t> W 2013 roku Józef Skrzek podarował naszej szkole pieśń </a:t>
            </a:r>
          </a:p>
          <a:p>
            <a:r>
              <a:rPr lang="pl-PL" sz="2800" dirty="0" smtClean="0">
                <a:latin typeface="Arial Black" panose="020B0A04020102020204" pitchFamily="34" charset="0"/>
              </a:rPr>
              <a:t>„</a:t>
            </a:r>
            <a:r>
              <a:rPr lang="en-GB" sz="2800" b="1" i="1" dirty="0" smtClean="0">
                <a:solidFill>
                  <a:srgbClr val="1A1A1A"/>
                </a:solidFill>
                <a:latin typeface="Arial Black" panose="020B0A04020102020204" pitchFamily="34" charset="0"/>
              </a:rPr>
              <a:t>O </a:t>
            </a:r>
            <a:r>
              <a:rPr lang="en-GB" sz="2800" b="1" i="1" dirty="0" err="1">
                <a:solidFill>
                  <a:srgbClr val="1A1A1A"/>
                </a:solidFill>
                <a:latin typeface="Arial Black" panose="020B0A04020102020204" pitchFamily="34" charset="0"/>
              </a:rPr>
              <a:t>ziemio-dzieciom</a:t>
            </a:r>
            <a:r>
              <a:rPr lang="en-GB" sz="2800" b="1" i="1" dirty="0">
                <a:solidFill>
                  <a:srgbClr val="1A1A1A"/>
                </a:solidFill>
                <a:latin typeface="Arial Black" panose="020B0A04020102020204" pitchFamily="34" charset="0"/>
              </a:rPr>
              <a:t> </a:t>
            </a:r>
            <a:r>
              <a:rPr lang="en-GB" sz="2800" b="1" i="1" dirty="0" err="1" smtClean="0">
                <a:solidFill>
                  <a:srgbClr val="1A1A1A"/>
                </a:solidFill>
                <a:latin typeface="Arial Black" panose="020B0A04020102020204" pitchFamily="34" charset="0"/>
              </a:rPr>
              <a:t>Śląska</a:t>
            </a:r>
            <a:r>
              <a:rPr lang="pl-PL" sz="2800" b="1" i="1" dirty="0" smtClean="0">
                <a:solidFill>
                  <a:srgbClr val="1A1A1A"/>
                </a:solidFill>
                <a:latin typeface="Arial Black" panose="020B0A04020102020204" pitchFamily="34" charset="0"/>
              </a:rPr>
              <a:t>”,</a:t>
            </a:r>
            <a:r>
              <a:rPr lang="pl-PL" sz="2800" dirty="0" smtClean="0">
                <a:latin typeface="Arial Black" panose="020B0A04020102020204" pitchFamily="34" charset="0"/>
              </a:rPr>
              <a:t> która stała się oficjalną pięśnią SP 13. 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3525" y="2644680"/>
            <a:ext cx="5763808" cy="38323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1373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34" y="368134"/>
            <a:ext cx="7877971" cy="5646717"/>
          </a:xfrm>
          <a:prstGeom prst="rect">
            <a:avLst/>
          </a:prstGeom>
        </p:spPr>
      </p:pic>
      <p:pic>
        <p:nvPicPr>
          <p:cNvPr id="5" name="01- O Ziemio - dzieciom Śląsk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6924" y="1913907"/>
            <a:ext cx="1844634" cy="18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01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7504" y="134753"/>
            <a:ext cx="6020974" cy="40033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135" y="2216080"/>
            <a:ext cx="6734476" cy="44777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24894" y="512763"/>
            <a:ext cx="362572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 Black" panose="020B0A04020102020204" pitchFamily="34" charset="0"/>
              </a:rPr>
              <a:t>Dzień Patrona </a:t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w naszej szkole.</a:t>
            </a:r>
            <a:endParaRPr lang="en-GB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443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7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034" y="298383"/>
            <a:ext cx="5659065" cy="37626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9321" y="2348564"/>
            <a:ext cx="6267073" cy="41669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904313" y="369366"/>
            <a:ext cx="362572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 Black" panose="020B0A04020102020204" pitchFamily="34" charset="0"/>
              </a:rPr>
              <a:t>Dzień Patrona </a:t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w naszej szkole.</a:t>
            </a:r>
            <a:endParaRPr lang="en-GB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664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7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757" y="356135"/>
            <a:ext cx="5768741" cy="43265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5767" y="2519413"/>
            <a:ext cx="6300697" cy="418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6989118" y="618641"/>
            <a:ext cx="362572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 Black" panose="020B0A04020102020204" pitchFamily="34" charset="0"/>
              </a:rPr>
              <a:t>Dzień Patrona </a:t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w naszej szkole.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720" y="5218645"/>
            <a:ext cx="3625725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Arial Black" panose="020B0A04020102020204" pitchFamily="34" charset="0"/>
              </a:rPr>
              <a:t>3 grudnia składamy kwiaty </a:t>
            </a:r>
          </a:p>
          <a:p>
            <a:pPr algn="ctr"/>
            <a:r>
              <a:rPr lang="pl-PL" sz="2000" dirty="0" smtClean="0">
                <a:latin typeface="Arial Black" panose="020B0A04020102020204" pitchFamily="34" charset="0"/>
              </a:rPr>
              <a:t>pod pomnikiem na Bytkowie. </a:t>
            </a:r>
            <a:endParaRPr lang="en-GB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66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09" y="2396691"/>
            <a:ext cx="6093357" cy="40514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567" y="211754"/>
            <a:ext cx="5210297" cy="3464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431466" y="523638"/>
            <a:ext cx="3625725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Arial Black" panose="020B0A04020102020204" pitchFamily="34" charset="0"/>
              </a:rPr>
              <a:t>Dzień Patrona </a:t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w naszej szkole.</a:t>
            </a:r>
            <a:endParaRPr lang="en-GB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6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31466" y="1746797"/>
            <a:ext cx="8425053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600" dirty="0" smtClean="0">
                <a:latin typeface="Arial Black" panose="020B0A04020102020204" pitchFamily="34" charset="0"/>
              </a:rPr>
              <a:t>DZIĘKUJEMY ZA UWAGĘ.</a:t>
            </a:r>
            <a:endParaRPr lang="en-GB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640" y="529389"/>
            <a:ext cx="9856269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Józef Skrzek urodził się 15 września 1911 roku w Siemanowicach Śląskich – Michałkowicach.</a:t>
            </a:r>
            <a:endParaRPr lang="en-GB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6834" y="3069772"/>
            <a:ext cx="7150921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Syn Florentyny 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</a:t>
            </a:r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Franciszka.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710" y="5393040"/>
            <a:ext cx="879306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Ukończył osiem klas w szkole podstawowej w Michałkowicach.</a:t>
            </a:r>
            <a:endParaRPr lang="en-GB" sz="3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1192" y="2099049"/>
            <a:ext cx="4126992" cy="301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422895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6828" y="201079"/>
            <a:ext cx="4579058" cy="29723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225" y="1535712"/>
            <a:ext cx="4968306" cy="32754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6828" y="3511296"/>
            <a:ext cx="4858512" cy="3127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85045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1547" y="266070"/>
            <a:ext cx="979851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 Black" panose="020B0A04020102020204" pitchFamily="34" charset="0"/>
              </a:rPr>
              <a:t>Młody uczeń zapisuje się do drużyny harcerskiej im. Adama Mickiewicza, w której zostaje zastępowym. 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394" y="2047890"/>
            <a:ext cx="751733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 Black" panose="020B0A04020102020204" pitchFamily="34" charset="0"/>
              </a:rPr>
              <a:t>Po szkole podstawowej, wstąpił do seminarium nauczycielskiego w Mysłowicach.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7213" y="4466120"/>
            <a:ext cx="3557382" cy="2267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006" y="1188078"/>
            <a:ext cx="4244190" cy="2970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918" y="3085218"/>
            <a:ext cx="4303776" cy="31516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87030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309" y="600496"/>
            <a:ext cx="5647030" cy="36627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9705" y="3046811"/>
            <a:ext cx="5573797" cy="3615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9686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323" y="472340"/>
            <a:ext cx="979851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 Black" panose="020B0A04020102020204" pitchFamily="34" charset="0"/>
              </a:rPr>
              <a:t>Po 1932 roku zaczyna pracę jako nauczyciel w szkole w Brzezinach Śląskich, a następnie w Piecach. 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7370" y="1408827"/>
            <a:ext cx="664293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 Black" panose="020B0A04020102020204" pitchFamily="34" charset="0"/>
              </a:rPr>
              <a:t>Nauczał przedmiotów artystycznych, przyrody, </a:t>
            </a:r>
          </a:p>
          <a:p>
            <a:r>
              <a:rPr lang="pl-PL" sz="2000" dirty="0" smtClean="0">
                <a:latin typeface="Arial Black" panose="020B0A04020102020204" pitchFamily="34" charset="0"/>
              </a:rPr>
              <a:t>języka polskiego i literatury.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306" y="2443613"/>
            <a:ext cx="607432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dirty="0" smtClean="0">
                <a:latin typeface="Arial Black" panose="020B0A04020102020204" pitchFamily="34" charset="0"/>
              </a:rPr>
              <a:t>W 1935 roku został podharcmistrzem.  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4303" y="4827641"/>
            <a:ext cx="1827718" cy="18277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421" y="3389875"/>
            <a:ext cx="5017869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latin typeface="Arial Black" panose="020B0A04020102020204" pitchFamily="34" charset="0"/>
              </a:rPr>
              <a:t>W okresie 1937–1939 był </a:t>
            </a:r>
            <a:r>
              <a:rPr lang="pl-PL" sz="2400" b="1" dirty="0" smtClean="0">
                <a:latin typeface="Arial Black" panose="020B0A04020102020204" pitchFamily="34" charset="0"/>
              </a:rPr>
              <a:t>pedagogiem</a:t>
            </a:r>
            <a:r>
              <a:rPr lang="pl-PL" sz="2400" b="1" dirty="0">
                <a:latin typeface="Arial Black" panose="020B0A04020102020204" pitchFamily="34" charset="0"/>
              </a:rPr>
              <a:t> na Uniwersytecie Ludowym w </a:t>
            </a:r>
            <a:r>
              <a:rPr lang="pl-PL" sz="2400" b="1" dirty="0" smtClean="0">
                <a:latin typeface="Arial Black" panose="020B0A04020102020204" pitchFamily="34" charset="0"/>
              </a:rPr>
              <a:t>Górkach Wielkich</a:t>
            </a:r>
            <a:r>
              <a:rPr lang="pl-PL" sz="2400" b="1" dirty="0">
                <a:latin typeface="Arial Black" panose="020B0A04020102020204" pitchFamily="34" charset="0"/>
              </a:rPr>
              <a:t> </a:t>
            </a:r>
            <a:r>
              <a:rPr lang="pl-PL" sz="2400" b="1" dirty="0" smtClean="0">
                <a:latin typeface="Arial Black" panose="020B0A04020102020204" pitchFamily="34" charset="0"/>
              </a:rPr>
              <a:t/>
            </a:r>
            <a:br>
              <a:rPr lang="pl-PL" sz="2400" b="1" dirty="0" smtClean="0">
                <a:latin typeface="Arial Black" panose="020B0A04020102020204" pitchFamily="34" charset="0"/>
              </a:rPr>
            </a:br>
            <a:r>
              <a:rPr lang="pl-PL" sz="2400" b="1" dirty="0" smtClean="0">
                <a:latin typeface="Arial Black" panose="020B0A04020102020204" pitchFamily="34" charset="0"/>
              </a:rPr>
              <a:t>i </a:t>
            </a:r>
            <a:r>
              <a:rPr lang="pl-PL" sz="2400" b="1" dirty="0">
                <a:latin typeface="Arial Black" panose="020B0A04020102020204" pitchFamily="34" charset="0"/>
              </a:rPr>
              <a:t>studentem w</a:t>
            </a:r>
            <a:r>
              <a:rPr lang="pl-PL" sz="2400" b="1" dirty="0" smtClean="0">
                <a:latin typeface="Arial Black" panose="020B0A04020102020204" pitchFamily="34" charset="0"/>
              </a:rPr>
              <a:t> </a:t>
            </a:r>
            <a:r>
              <a:rPr lang="pl-PL" sz="2400" b="1" dirty="0">
                <a:latin typeface="Arial Black" panose="020B0A04020102020204" pitchFamily="34" charset="0"/>
              </a:rPr>
              <a:t>Wyższym Studium Handlowym w </a:t>
            </a:r>
            <a:r>
              <a:rPr lang="pl-PL" sz="2400" b="1" dirty="0" smtClean="0">
                <a:latin typeface="Arial Black" panose="020B0A04020102020204" pitchFamily="34" charset="0"/>
              </a:rPr>
              <a:t>Krakowie. </a:t>
            </a:r>
            <a:endParaRPr lang="en-GB" sz="2400" b="1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1530" y="2311410"/>
            <a:ext cx="4437888" cy="2804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7079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t="-78000" b="-7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105" y="213755"/>
            <a:ext cx="5815649" cy="4459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379" y="2443347"/>
            <a:ext cx="5693664" cy="3895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5404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8792" y="266758"/>
            <a:ext cx="979851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Miesiąc przed wybuchem </a:t>
            </a:r>
            <a:r>
              <a:rPr lang="pl-PL" sz="2800" dirty="0" smtClean="0">
                <a:latin typeface="Arial Black" panose="020B0A04020102020204" pitchFamily="34" charset="0"/>
              </a:rPr>
              <a:t>II Wojny Światowej</a:t>
            </a:r>
            <a:r>
              <a:rPr lang="pl-PL" sz="2800" dirty="0">
                <a:latin typeface="Arial Black" panose="020B0A04020102020204" pitchFamily="34" charset="0"/>
              </a:rPr>
              <a:t> został oficerem </a:t>
            </a:r>
            <a:r>
              <a:rPr lang="pl-PL" sz="2800" dirty="0" smtClean="0">
                <a:latin typeface="Arial Black" panose="020B0A04020102020204" pitchFamily="34" charset="0"/>
              </a:rPr>
              <a:t>3 Pułku Strzelców Podhalańskich.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4472" y="2006000"/>
            <a:ext cx="559790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b="1" dirty="0" smtClean="0">
                <a:latin typeface="Arial Black" panose="020B0A04020102020204" pitchFamily="34" charset="0"/>
              </a:rPr>
              <a:t>Podczas </a:t>
            </a:r>
            <a:r>
              <a:rPr lang="pl-PL" sz="2800" b="1" dirty="0">
                <a:latin typeface="Arial Black" panose="020B0A04020102020204" pitchFamily="34" charset="0"/>
              </a:rPr>
              <a:t>okupacji niemieckiej wstąpił do organizacji </a:t>
            </a:r>
            <a:r>
              <a:rPr lang="pl-PL" sz="2800" b="1" dirty="0" smtClean="0">
                <a:latin typeface="Arial Black" panose="020B0A04020102020204" pitchFamily="34" charset="0"/>
              </a:rPr>
              <a:t>konspiracyjnej-Siły Zbrojne Polski.</a:t>
            </a:r>
            <a:r>
              <a:rPr lang="pl-PL" sz="2800" b="1" dirty="0">
                <a:latin typeface="Arial Black" panose="020B0A04020102020204" pitchFamily="34" charset="0"/>
              </a:rPr>
              <a:t> </a:t>
            </a:r>
            <a:endParaRPr lang="pl-PL" sz="2800" b="1" dirty="0" smtClean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5546" y="4722861"/>
            <a:ext cx="9798518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W 1940 roku SZP powierzyły mu </a:t>
            </a:r>
            <a:r>
              <a:rPr lang="pl-PL" sz="2800" dirty="0" smtClean="0">
                <a:latin typeface="Arial Black" panose="020B0A04020102020204" pitchFamily="34" charset="0"/>
              </a:rPr>
              <a:t>inspektorat </a:t>
            </a:r>
            <a:r>
              <a:rPr lang="pl-PL" sz="2800" dirty="0">
                <a:latin typeface="Arial Black" panose="020B0A04020102020204" pitchFamily="34" charset="0"/>
              </a:rPr>
              <a:t>w</a:t>
            </a:r>
            <a:r>
              <a:rPr lang="pl-PL" sz="2800" dirty="0" smtClean="0">
                <a:latin typeface="Arial Black" panose="020B0A04020102020204" pitchFamily="34" charset="0"/>
              </a:rPr>
              <a:t>ojskowy </a:t>
            </a:r>
            <a:r>
              <a:rPr lang="pl-PL" sz="2800" dirty="0">
                <a:latin typeface="Arial Black" panose="020B0A04020102020204" pitchFamily="34" charset="0"/>
              </a:rPr>
              <a:t>w okręgu </a:t>
            </a:r>
            <a:r>
              <a:rPr lang="pl-PL" sz="2800" dirty="0" smtClean="0">
                <a:latin typeface="Arial Black" panose="020B0A04020102020204" pitchFamily="34" charset="0"/>
              </a:rPr>
              <a:t>katowickim</a:t>
            </a:r>
            <a:r>
              <a:rPr lang="pl-PL" sz="2800" dirty="0">
                <a:latin typeface="Arial Black" panose="020B0A04020102020204" pitchFamily="34" charset="0"/>
              </a:rPr>
              <a:t> w celu nawiązania kontaktów z tajnym harcerstwem. Używał wtedy pseudonimu „Gromek</a:t>
            </a:r>
            <a:r>
              <a:rPr lang="pl-PL" sz="2800" dirty="0" smtClean="0">
                <a:latin typeface="Arial Black" panose="020B0A04020102020204" pitchFamily="34" charset="0"/>
              </a:rPr>
              <a:t>”.</a:t>
            </a:r>
            <a:endParaRPr lang="en-GB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8150" y="2002474"/>
            <a:ext cx="4044655" cy="24331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67213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2983" y="260688"/>
            <a:ext cx="8759377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Został aresztowany w Katowicach </a:t>
            </a:r>
            <a:r>
              <a:rPr lang="pl-PL" sz="2800" dirty="0" smtClean="0">
                <a:latin typeface="Arial Black" panose="020B0A04020102020204" pitchFamily="34" charset="0"/>
              </a:rPr>
              <a:t/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w </a:t>
            </a:r>
            <a:r>
              <a:rPr lang="pl-PL" sz="2800" dirty="0">
                <a:latin typeface="Arial Black" panose="020B0A04020102020204" pitchFamily="34" charset="0"/>
              </a:rPr>
              <a:t>kawiarni „Europa</a:t>
            </a:r>
            <a:r>
              <a:rPr lang="pl-PL" sz="2800" dirty="0" smtClean="0">
                <a:latin typeface="Arial Black" panose="020B0A04020102020204" pitchFamily="34" charset="0"/>
              </a:rPr>
              <a:t>” </a:t>
            </a:r>
            <a:r>
              <a:rPr lang="pl-PL" sz="2800" dirty="0">
                <a:latin typeface="Arial Black" panose="020B0A04020102020204" pitchFamily="34" charset="0"/>
              </a:rPr>
              <a:t>podczas spotkania </a:t>
            </a:r>
            <a:r>
              <a:rPr lang="pl-PL" sz="2800" dirty="0" smtClean="0">
                <a:latin typeface="Arial Black" panose="020B0A04020102020204" pitchFamily="34" charset="0"/>
              </a:rPr>
              <a:t/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z łączniczką Heleną </a:t>
            </a:r>
            <a:r>
              <a:rPr lang="pl-PL" sz="2800" dirty="0" err="1" smtClean="0">
                <a:latin typeface="Arial Black" panose="020B0A04020102020204" pitchFamily="34" charset="0"/>
              </a:rPr>
              <a:t>Matthea</a:t>
            </a:r>
            <a:r>
              <a:rPr lang="pl-PL" sz="2800" dirty="0">
                <a:latin typeface="Arial Black" panose="020B0A04020102020204" pitchFamily="34" charset="0"/>
              </a:rPr>
              <a:t> </a:t>
            </a:r>
            <a:r>
              <a:rPr lang="pl-PL" sz="2800" dirty="0" smtClean="0">
                <a:latin typeface="Arial Black" panose="020B0A04020102020204" pitchFamily="34" charset="0"/>
              </a:rPr>
              <a:t>„</a:t>
            </a:r>
            <a:r>
              <a:rPr lang="pl-PL" sz="2800" dirty="0">
                <a:latin typeface="Arial Black" panose="020B0A04020102020204" pitchFamily="34" charset="0"/>
              </a:rPr>
              <a:t>Julką” (będącą na usługach </a:t>
            </a:r>
            <a:r>
              <a:rPr lang="pl-PL" sz="2800" dirty="0" smtClean="0">
                <a:latin typeface="Arial Black" panose="020B0A04020102020204" pitchFamily="34" charset="0"/>
              </a:rPr>
              <a:t>gestapo) </a:t>
            </a:r>
            <a:br>
              <a:rPr lang="pl-PL" sz="2800" dirty="0" smtClean="0">
                <a:latin typeface="Arial Black" panose="020B0A04020102020204" pitchFamily="34" charset="0"/>
              </a:rPr>
            </a:br>
            <a:r>
              <a:rPr lang="pl-PL" sz="2800" dirty="0" smtClean="0">
                <a:latin typeface="Arial Black" panose="020B0A04020102020204" pitchFamily="34" charset="0"/>
              </a:rPr>
              <a:t>i </a:t>
            </a:r>
            <a:r>
              <a:rPr lang="pl-PL" sz="2800" dirty="0">
                <a:latin typeface="Arial Black" panose="020B0A04020102020204" pitchFamily="34" charset="0"/>
              </a:rPr>
              <a:t>osadzony w więzieniu w </a:t>
            </a:r>
            <a:r>
              <a:rPr lang="pl-PL" sz="2800" dirty="0" smtClean="0">
                <a:latin typeface="Arial Black" panose="020B0A04020102020204" pitchFamily="34" charset="0"/>
              </a:rPr>
              <a:t>Mysłowicach.</a:t>
            </a:r>
            <a:r>
              <a:rPr lang="pl-PL" sz="2800" dirty="0">
                <a:latin typeface="Arial Black" panose="020B0A04020102020204" pitchFamily="34" charset="0"/>
              </a:rPr>
              <a:t> 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928" y="2769020"/>
            <a:ext cx="8242141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>
                <a:latin typeface="Arial Black" panose="020B0A04020102020204" pitchFamily="34" charset="0"/>
              </a:rPr>
              <a:t>Zmarł </a:t>
            </a:r>
            <a:r>
              <a:rPr lang="pl-PL" sz="2800" dirty="0" smtClean="0">
                <a:latin typeface="Arial Black" panose="020B0A04020102020204" pitchFamily="34" charset="0"/>
              </a:rPr>
              <a:t>3 grudnia 1941 roku powieszony </a:t>
            </a:r>
            <a:r>
              <a:rPr lang="pl-PL" sz="2800" dirty="0">
                <a:latin typeface="Arial Black" panose="020B0A04020102020204" pitchFamily="34" charset="0"/>
              </a:rPr>
              <a:t>na drzewie w </a:t>
            </a:r>
            <a:r>
              <a:rPr lang="pl-PL" sz="2800" dirty="0" smtClean="0">
                <a:latin typeface="Arial Black" panose="020B0A04020102020204" pitchFamily="34" charset="0"/>
              </a:rPr>
              <a:t>Bytkowie przez </a:t>
            </a:r>
            <a:r>
              <a:rPr lang="pl-PL" sz="2800" dirty="0">
                <a:latin typeface="Arial Black" panose="020B0A04020102020204" pitchFamily="34" charset="0"/>
              </a:rPr>
              <a:t>hitlerowców, w tym samym miejscu, gdzie 18 listopada </a:t>
            </a:r>
            <a:r>
              <a:rPr lang="pl-PL" sz="2800" dirty="0" smtClean="0">
                <a:latin typeface="Arial Black" panose="020B0A04020102020204" pitchFamily="34" charset="0"/>
              </a:rPr>
              <a:t>1941 roku </a:t>
            </a:r>
            <a:r>
              <a:rPr lang="pl-PL" sz="2800" dirty="0">
                <a:latin typeface="Arial Black" panose="020B0A04020102020204" pitchFamily="34" charset="0"/>
              </a:rPr>
              <a:t>stracony został </a:t>
            </a:r>
            <a:r>
              <a:rPr lang="pl-PL" sz="2800" dirty="0" smtClean="0">
                <a:latin typeface="Arial Black" panose="020B0A04020102020204" pitchFamily="34" charset="0"/>
              </a:rPr>
              <a:t>Paweł Wójcik .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874" y="5269874"/>
            <a:ext cx="708759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Arial Black" panose="020B0A04020102020204" pitchFamily="34" charset="0"/>
              </a:rPr>
              <a:t>Jego ostatnie słowa to „Niech żyje Polska, niech żyje Chrystus Król”.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8510" y="535576"/>
            <a:ext cx="2780751" cy="15624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60873" y="3073989"/>
            <a:ext cx="2099973" cy="31556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46682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269</Words>
  <Application>Microsoft Office PowerPoint</Application>
  <PresentationFormat>Niestandardowy</PresentationFormat>
  <Paragraphs>30</Paragraphs>
  <Slides>19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Office Theme</vt:lpstr>
      <vt:lpstr>JÓZEF  SKRZEK  (1911 - 1941)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JÓZEF  SKRZEK  (1911 - 1941)</dc:title>
  <dc:creator>aga</dc:creator>
  <cp:lastModifiedBy>Jolanta Mielczarek</cp:lastModifiedBy>
  <cp:revision>57</cp:revision>
  <dcterms:created xsi:type="dcterms:W3CDTF">2020-11-26T16:12:13Z</dcterms:created>
  <dcterms:modified xsi:type="dcterms:W3CDTF">2020-12-01T10:27:42Z</dcterms:modified>
</cp:coreProperties>
</file>